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9"/>
  </p:notesMasterIdLst>
  <p:sldIdLst>
    <p:sldId id="256" r:id="rId2"/>
    <p:sldId id="263" r:id="rId3"/>
    <p:sldId id="264" r:id="rId4"/>
    <p:sldId id="265" r:id="rId5"/>
    <p:sldId id="266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9" r:id="rId17"/>
    <p:sldId id="280" r:id="rId18"/>
    <p:sldId id="281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1" r:id="rId27"/>
    <p:sldId id="292" r:id="rId28"/>
    <p:sldId id="293" r:id="rId29"/>
    <p:sldId id="294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04" r:id="rId58"/>
  </p:sldIdLst>
  <p:sldSz cx="12192000" cy="6858000"/>
  <p:notesSz cx="6858000" cy="9144000"/>
  <p:embeddedFontLst>
    <p:embeddedFont>
      <p:font typeface="Calibri" pitchFamily="34" charset="0"/>
      <p:regular r:id="rId60"/>
      <p:bold r:id="rId61"/>
      <p:italic r:id="rId62"/>
      <p:boldItalic r:id="rId63"/>
    </p:embeddedFont>
    <p:embeddedFont>
      <p:font typeface="Lato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8279937A-3135-4070-A6CE-74449F30DF6B}">
  <a:tblStyle styleId="{8279937A-3135-4070-A6CE-74449F30DF6B}" styleName="Table_0">
    <a:wholeTbl>
      <a:tcTxStyle b="off" i="off">
        <a:font>
          <a:latin typeface="Tw Cen MT"/>
          <a:ea typeface="Tw Cen MT"/>
          <a:cs typeface="Tw Cen M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1FA"/>
          </a:solidFill>
        </a:fill>
      </a:tcStyle>
    </a:wholeTbl>
    <a:band1H>
      <a:tcTxStyle/>
      <a:tcStyle>
        <a:tcBdr/>
        <a:fill>
          <a:solidFill>
            <a:srgbClr val="CBE2F5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E2F5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762" y="-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4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 extrusionOk="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24" name="Google Shape;24;p2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>
            <a:spLocks noGrp="1"/>
          </p:cNvSpPr>
          <p:nvPr>
            <p:ph type="title"/>
          </p:nvPr>
        </p:nvSpPr>
        <p:spPr>
          <a:xfrm rot="5400000">
            <a:off x="7334251" y="2152650"/>
            <a:ext cx="54102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91425" rIns="45700" bIns="91425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body" idx="1"/>
          </p:nvPr>
        </p:nvSpPr>
        <p:spPr>
          <a:xfrm rot="5400000">
            <a:off x="2076451" y="-323850"/>
            <a:ext cx="5410200" cy="75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92" name="Google Shape;92;p12"/>
          <p:cNvCxnSpPr/>
          <p:nvPr/>
        </p:nvCxnSpPr>
        <p:spPr>
          <a:xfrm rot="10800000">
            <a:off x="10058400" y="59263"/>
            <a:ext cx="0" cy="914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body" idx="1"/>
          </p:nvPr>
        </p:nvSpPr>
        <p:spPr>
          <a:xfrm>
            <a:off x="653067" y="2259462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4318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3200"/>
              <a:buFont typeface="Arial"/>
              <a:buChar char="•"/>
              <a:defRPr sz="3200"/>
            </a:lvl1pPr>
            <a:lvl2pPr marL="914400" lvl="1" indent="-40640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SzPts val="2800"/>
              <a:buChar char="🢝"/>
              <a:defRPr sz="2800"/>
            </a:lvl2pPr>
            <a:lvl3pPr marL="1371600" lvl="2" indent="-355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SzPts val="2000"/>
              <a:buChar char="🢝"/>
              <a:defRPr sz="2000"/>
            </a:lvl3pPr>
            <a:lvl4pPr marL="1828800" lvl="3" indent="-355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SzPts val="2000"/>
              <a:buChar char="🢝"/>
              <a:defRPr sz="2000"/>
            </a:lvl4pPr>
            <a:lvl5pPr marL="2286000" lvl="4" indent="-355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SzPts val="2000"/>
              <a:buChar char="🢝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1024127" y="2286000"/>
            <a:ext cx="475488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body" idx="2"/>
          </p:nvPr>
        </p:nvSpPr>
        <p:spPr>
          <a:xfrm>
            <a:off x="5989320" y="2286000"/>
            <a:ext cx="475488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45700" rIns="13715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 b="0" cap="none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2"/>
          </p:nvPr>
        </p:nvSpPr>
        <p:spPr>
          <a:xfrm>
            <a:off x="1024128" y="2967788"/>
            <a:ext cx="4754880" cy="3341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body" idx="3"/>
          </p:nvPr>
        </p:nvSpPr>
        <p:spPr>
          <a:xfrm>
            <a:off x="5990888" y="2179636"/>
            <a:ext cx="4754880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45700" rIns="13715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 b="0" cap="none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body" idx="4"/>
          </p:nvPr>
        </p:nvSpPr>
        <p:spPr>
          <a:xfrm>
            <a:off x="5990888" y="2967788"/>
            <a:ext cx="4754880" cy="3341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Twentieth Century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1"/>
          </p:nvPr>
        </p:nvSpPr>
        <p:spPr>
          <a:xfrm>
            <a:off x="5715000" y="822960"/>
            <a:ext cx="5678424" cy="5184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 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Char char="🢝"/>
              <a:defRPr sz="2000"/>
            </a:lvl2pPr>
            <a:lvl3pPr marL="1371600" lvl="2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🢝"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1024128" y="2257506"/>
            <a:ext cx="4389120" cy="3762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8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>
            <a:spLocks noGrp="1"/>
          </p:cNvSpPr>
          <p:nvPr>
            <p:ph type="pic" idx="2"/>
          </p:nvPr>
        </p:nvSpPr>
        <p:spPr>
          <a:xfrm>
            <a:off x="0" y="-1"/>
            <a:ext cx="12188952" cy="4572000"/>
          </a:xfrm>
          <a:prstGeom prst="rect">
            <a:avLst/>
          </a:prstGeom>
          <a:solidFill>
            <a:srgbClr val="76CEEF"/>
          </a:solidFill>
          <a:ln>
            <a:noFill/>
          </a:ln>
        </p:spPr>
      </p:sp>
      <p:sp>
        <p:nvSpPr>
          <p:cNvPr id="75" name="Google Shape;75;p10"/>
          <p:cNvSpPr txBox="1">
            <a:spLocks noGrp="1"/>
          </p:cNvSpPr>
          <p:nvPr>
            <p:ph type="body" idx="1"/>
          </p:nvPr>
        </p:nvSpPr>
        <p:spPr>
          <a:xfrm>
            <a:off x="8610600" y="4960138"/>
            <a:ext cx="3200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79" name="Google Shape;79;p10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body" idx="1"/>
          </p:nvPr>
        </p:nvSpPr>
        <p:spPr>
          <a:xfrm rot="5400000">
            <a:off x="3872485" y="-562356"/>
            <a:ext cx="4023360" cy="972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 sz="5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Twentieth Century"/>
              <a:buChar char=" "/>
              <a:defRPr sz="2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🢝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15" name="Google Shape;15;p1"/>
          <p:cNvCxnSpPr/>
          <p:nvPr/>
        </p:nvCxnSpPr>
        <p:spPr>
          <a:xfrm rot="10800000">
            <a:off x="762000" y="826324"/>
            <a:ext cx="0" cy="914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hanacademy.org/math/engageny-alg-1/alg1-2/alg1-2a-mean-as-balance/v/impact-on-median-and-mean-when-removing-lowest-value-example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 txBox="1">
            <a:spLocks noGrp="1"/>
          </p:cNvSpPr>
          <p:nvPr>
            <p:ph type="title"/>
          </p:nvPr>
        </p:nvSpPr>
        <p:spPr>
          <a:xfrm>
            <a:off x="990600" y="2209800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 dirty="0" smtClean="0"/>
              <a:t>Data Mining </a:t>
            </a:r>
            <a:r>
              <a:rPr lang="en-US" dirty="0"/>
              <a:t>- INTRODUCTION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/>
              <a:t>WHAT DATA REPRESENTS?</a:t>
            </a:r>
            <a:endParaRPr/>
          </a:p>
        </p:txBody>
      </p:sp>
      <p:sp>
        <p:nvSpPr>
          <p:cNvPr id="216" name="Google Shape;216;p29"/>
          <p:cNvSpPr txBox="1">
            <a:spLocks noGrp="1"/>
          </p:cNvSpPr>
          <p:nvPr>
            <p:ph type="body" idx="1"/>
          </p:nvPr>
        </p:nvSpPr>
        <p:spPr>
          <a:xfrm>
            <a:off x="653067" y="2259462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2500"/>
          </a:bodyPr>
          <a:lstStyle/>
          <a:p>
            <a:pPr marL="457200" lvl="0" indent="-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Still though, these are snapshots, and you don’t know what happened in between each photo. </a:t>
            </a:r>
            <a:endParaRPr/>
          </a:p>
          <a:p>
            <a:pPr marL="457200" lvl="0" indent="-457200" algn="l" rtl="0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For example, there was about five minutes of confusion during the ceremony when we tried to light a candle but the wind kept blowing it out.</a:t>
            </a:r>
            <a:endParaRPr/>
          </a:p>
          <a:p>
            <a:pPr marL="457200" lvl="0" indent="-457200" algn="l" rtl="0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This is where sampling comes in. </a:t>
            </a:r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8828" y="308094"/>
            <a:ext cx="2948624" cy="1763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/>
              <a:t>WHAT DATA REPRESENTS?</a:t>
            </a:r>
            <a:endParaRPr/>
          </a:p>
        </p:txBody>
      </p:sp>
      <p:sp>
        <p:nvSpPr>
          <p:cNvPr id="224" name="Google Shape;224;p30"/>
          <p:cNvSpPr txBox="1">
            <a:spLocks noGrp="1"/>
          </p:cNvSpPr>
          <p:nvPr>
            <p:ph type="body" idx="1"/>
          </p:nvPr>
        </p:nvSpPr>
        <p:spPr>
          <a:xfrm>
            <a:off x="653067" y="2259462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457200" lvl="0" indent="-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/>
              <a:t>The data is a simplification—an abstraction—of the real world. </a:t>
            </a:r>
            <a:endParaRPr/>
          </a:p>
          <a:p>
            <a:pPr marL="457200" lvl="0" indent="-457200" algn="l" rtl="0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/>
              <a:t>Visualization is an abstraction of data !!!</a:t>
            </a:r>
            <a:endParaRPr/>
          </a:p>
          <a:p>
            <a:pPr marL="457200" lvl="0" indent="-457200" algn="l" rtl="0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/>
              <a:t>The connection between data and what it represents is the key to visualization</a:t>
            </a:r>
            <a:endParaRPr/>
          </a:p>
        </p:txBody>
      </p:sp>
      <p:sp>
        <p:nvSpPr>
          <p:cNvPr id="225" name="Google Shape;225;p30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/>
              <a:t>WHAT DATA REPRESENTS?</a:t>
            </a:r>
            <a:endParaRPr/>
          </a:p>
        </p:txBody>
      </p:sp>
      <p:sp>
        <p:nvSpPr>
          <p:cNvPr id="231" name="Google Shape;231;p31"/>
          <p:cNvSpPr txBox="1">
            <a:spLocks noGrp="1"/>
          </p:cNvSpPr>
          <p:nvPr>
            <p:ph type="body" idx="1"/>
          </p:nvPr>
        </p:nvSpPr>
        <p:spPr>
          <a:xfrm>
            <a:off x="653067" y="2259462"/>
            <a:ext cx="11161562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2500"/>
          </a:bodyPr>
          <a:lstStyle/>
          <a:p>
            <a:pPr marL="457200" lvl="0" indent="-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It is key to </a:t>
            </a:r>
            <a:endParaRPr/>
          </a:p>
          <a:p>
            <a:pPr marL="914400" lvl="1" indent="-45085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SzPct val="100000"/>
              <a:buChar char="🢝"/>
            </a:pPr>
            <a:r>
              <a:rPr lang="en-US"/>
              <a:t>thoughtful data analysis</a:t>
            </a:r>
            <a:endParaRPr/>
          </a:p>
          <a:p>
            <a:pPr marL="914400" lvl="1" indent="-45085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ct val="100000"/>
              <a:buChar char="🢝"/>
            </a:pPr>
            <a:r>
              <a:rPr lang="en-US"/>
              <a:t>deeper understanding </a:t>
            </a:r>
            <a:endParaRPr/>
          </a:p>
          <a:p>
            <a:pPr marL="457200" lvl="0" indent="-457200" algn="l" rtl="0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Computers can turn numbers into shapes &amp; colors, </a:t>
            </a:r>
            <a:endParaRPr/>
          </a:p>
          <a:p>
            <a:pPr marL="914400" lvl="1" indent="-45085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SzPct val="100000"/>
              <a:buChar char="🢝"/>
            </a:pPr>
            <a:r>
              <a:rPr lang="en-US"/>
              <a:t>but we must make the connection between data and real life, </a:t>
            </a:r>
            <a:endParaRPr/>
          </a:p>
          <a:p>
            <a:pPr marL="457200" lvl="0" indent="-457200" algn="l" rtl="0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Make graphics for extract something of value </a:t>
            </a:r>
            <a:endParaRPr/>
          </a:p>
        </p:txBody>
      </p:sp>
      <p:sp>
        <p:nvSpPr>
          <p:cNvPr id="232" name="Google Shape;232;p31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/>
              <a:t>WHAT DATA REPRESENTS?</a:t>
            </a:r>
            <a:endParaRPr/>
          </a:p>
        </p:txBody>
      </p:sp>
      <p:sp>
        <p:nvSpPr>
          <p:cNvPr id="238" name="Google Shape;238;p32"/>
          <p:cNvSpPr txBox="1">
            <a:spLocks noGrp="1"/>
          </p:cNvSpPr>
          <p:nvPr>
            <p:ph type="body" idx="1"/>
          </p:nvPr>
        </p:nvSpPr>
        <p:spPr>
          <a:xfrm>
            <a:off x="653067" y="2259462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457200" lvl="0" indent="-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/>
              <a:t>Hard to see the connection in BIG data </a:t>
            </a:r>
            <a:endParaRPr/>
          </a:p>
          <a:p>
            <a:pPr marL="457200" lvl="0" indent="-457200" algn="l" rtl="0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/>
              <a:t>but it’s more obvious when you look at data for an individual </a:t>
            </a:r>
            <a:endParaRPr/>
          </a:p>
          <a:p>
            <a:pPr marL="594360" lvl="3" indent="-137159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SzPts val="2000"/>
              <a:buChar char="🢝"/>
            </a:pPr>
            <a:r>
              <a:rPr lang="en-US"/>
              <a:t>Travel pattern, Food pattern</a:t>
            </a:r>
            <a:endParaRPr/>
          </a:p>
        </p:txBody>
      </p:sp>
      <p:sp>
        <p:nvSpPr>
          <p:cNvPr id="239" name="Google Shape;239;p32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/>
              <a:t>WHAT DATA REPRESENTS?</a:t>
            </a:r>
            <a:endParaRPr/>
          </a:p>
        </p:txBody>
      </p:sp>
      <p:sp>
        <p:nvSpPr>
          <p:cNvPr id="245" name="Google Shape;245;p33"/>
          <p:cNvSpPr txBox="1">
            <a:spLocks noGrp="1"/>
          </p:cNvSpPr>
          <p:nvPr>
            <p:ph type="body" idx="1"/>
          </p:nvPr>
        </p:nvSpPr>
        <p:spPr>
          <a:xfrm>
            <a:off x="653067" y="2259462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2500" lnSpcReduction="20000"/>
          </a:bodyPr>
          <a:lstStyle/>
          <a:p>
            <a:pPr marL="457200" lvl="0" indent="-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What are their likes and dislikes? </a:t>
            </a:r>
            <a:endParaRPr/>
          </a:p>
          <a:p>
            <a:pPr marL="457200" lvl="0" indent="-457200" algn="l" rtl="0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What kind of personality do they have? </a:t>
            </a:r>
            <a:endParaRPr/>
          </a:p>
          <a:p>
            <a:pPr marL="457200" lvl="0" indent="-457200" algn="l" rtl="0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Are there major diﬀerences between neighboring cities and towns? </a:t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endParaRPr/>
          </a:p>
        </p:txBody>
      </p:sp>
      <p:sp>
        <p:nvSpPr>
          <p:cNvPr id="246" name="Google Shape;246;p33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/>
              <a:t>WHAT DATA REPRESENTS?</a:t>
            </a:r>
            <a:endParaRPr/>
          </a:p>
        </p:txBody>
      </p:sp>
      <p:sp>
        <p:nvSpPr>
          <p:cNvPr id="252" name="Google Shape;252;p34"/>
          <p:cNvSpPr txBox="1">
            <a:spLocks noGrp="1"/>
          </p:cNvSpPr>
          <p:nvPr>
            <p:ph type="body" idx="1"/>
          </p:nvPr>
        </p:nvSpPr>
        <p:spPr>
          <a:xfrm>
            <a:off x="653067" y="2259462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457200" lvl="0" indent="-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/>
              <a:t>Just like what it represents, data can be complex with variability and uncertainty, </a:t>
            </a:r>
            <a:endParaRPr/>
          </a:p>
          <a:p>
            <a:pPr marL="457200" lvl="0" indent="-457200" algn="l" rtl="0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/>
              <a:t>But consider it all in the right context, and it starts to make sense. </a:t>
            </a:r>
            <a:endParaRPr/>
          </a:p>
        </p:txBody>
      </p:sp>
      <p:sp>
        <p:nvSpPr>
          <p:cNvPr id="253" name="Google Shape;253;p34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/>
              <a:t>VARIABILITY</a:t>
            </a:r>
            <a:endParaRPr/>
          </a:p>
        </p:txBody>
      </p:sp>
      <p:sp>
        <p:nvSpPr>
          <p:cNvPr id="266" name="Google Shape;266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88457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85000" lnSpcReduction="20000"/>
          </a:bodyPr>
          <a:lstStyle/>
          <a:p>
            <a:pPr marL="457200" lvl="0" indent="-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It’s a firefly move along the walking path and circle around the trees.</a:t>
            </a:r>
            <a:endParaRPr/>
          </a:p>
          <a:p>
            <a:pPr marL="457200" lvl="0" indent="-457200" algn="l" rtl="0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Can you guess where a fireﬂy goes next based on its ﬂight path?</a:t>
            </a:r>
            <a:endParaRPr/>
          </a:p>
          <a:p>
            <a:pPr marL="457200" lvl="0" indent="-457200" algn="l" rtl="0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Variability !!! </a:t>
            </a:r>
            <a:br>
              <a:rPr lang="en-US"/>
            </a:br>
            <a:endParaRPr/>
          </a:p>
        </p:txBody>
      </p:sp>
      <p:pic>
        <p:nvPicPr>
          <p:cNvPr id="267" name="Google Shape;26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07047" y="1910556"/>
            <a:ext cx="3638550" cy="418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6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/>
              <a:t>VARIABILITY</a:t>
            </a:r>
            <a:endParaRPr/>
          </a:p>
        </p:txBody>
      </p:sp>
      <p:sp>
        <p:nvSpPr>
          <p:cNvPr id="274" name="Google Shape;274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88457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70000" lnSpcReduction="20000"/>
          </a:bodyPr>
          <a:lstStyle/>
          <a:p>
            <a:pPr marL="457200" lvl="0" indent="-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The path is what you care about. </a:t>
            </a:r>
            <a:endParaRPr/>
          </a:p>
          <a:p>
            <a:pPr marL="457200" lvl="0" indent="-457200" algn="l" rtl="0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Not the starting point, end point and average position.</a:t>
            </a:r>
            <a:endParaRPr/>
          </a:p>
          <a:p>
            <a:pPr marL="457200" lvl="0" indent="-457200" algn="l" rtl="0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With data, you can find </a:t>
            </a:r>
            <a:r>
              <a:rPr lang="en-US">
                <a:solidFill>
                  <a:srgbClr val="FF0000"/>
                </a:solidFill>
              </a:rPr>
              <a:t>patterns</a:t>
            </a:r>
            <a:r>
              <a:rPr lang="en-US"/>
              <a:t>, </a:t>
            </a:r>
            <a:r>
              <a:rPr lang="en-US">
                <a:solidFill>
                  <a:srgbClr val="FF0000"/>
                </a:solidFill>
              </a:rPr>
              <a:t>trends</a:t>
            </a:r>
            <a:r>
              <a:rPr lang="en-US"/>
              <a:t>, and </a:t>
            </a:r>
            <a:r>
              <a:rPr lang="en-US">
                <a:solidFill>
                  <a:srgbClr val="FF0000"/>
                </a:solidFill>
              </a:rPr>
              <a:t>cycles</a:t>
            </a:r>
            <a:r>
              <a:rPr lang="en-US"/>
              <a:t>, but it’s not always a smooth path from point A to point B. </a:t>
            </a:r>
            <a:endParaRPr/>
          </a:p>
          <a:p>
            <a:pPr marL="457200" lvl="0" indent="-457200" algn="l" rtl="0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Consider the fluctuations in the data</a:t>
            </a:r>
            <a:endParaRPr/>
          </a:p>
        </p:txBody>
      </p:sp>
      <p:pic>
        <p:nvPicPr>
          <p:cNvPr id="275" name="Google Shape;27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07047" y="1910556"/>
            <a:ext cx="3638550" cy="418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7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8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/>
              <a:t>VARIABILITY</a:t>
            </a:r>
            <a:endParaRPr/>
          </a:p>
        </p:txBody>
      </p:sp>
      <p:sp>
        <p:nvSpPr>
          <p:cNvPr id="282" name="Google Shape;282;p38"/>
          <p:cNvSpPr txBox="1">
            <a:spLocks noGrp="1"/>
          </p:cNvSpPr>
          <p:nvPr>
            <p:ph type="body" idx="1"/>
          </p:nvPr>
        </p:nvSpPr>
        <p:spPr>
          <a:xfrm>
            <a:off x="653067" y="2259462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lnSpcReduction="10000"/>
          </a:bodyPr>
          <a:lstStyle/>
          <a:p>
            <a:pPr marL="457200" lvl="0" indent="-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/>
              <a:t>2001 – 2010, there were 363,839 fatal automobile crashes in the United States.</a:t>
            </a:r>
            <a:endParaRPr/>
          </a:p>
          <a:p>
            <a:pPr marL="457200" lvl="0" indent="-457200" algn="l" rtl="0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/>
              <a:t>However, is there anything you can learn from the data, other than that you should drive safely? </a:t>
            </a:r>
            <a:br>
              <a:rPr lang="en-US"/>
            </a:br>
            <a:endParaRPr/>
          </a:p>
        </p:txBody>
      </p:sp>
      <p:sp>
        <p:nvSpPr>
          <p:cNvPr id="283" name="Google Shape;283;p38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0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/>
              <a:t>VARIABILITY</a:t>
            </a:r>
            <a:endParaRPr/>
          </a:p>
        </p:txBody>
      </p:sp>
      <p:sp>
        <p:nvSpPr>
          <p:cNvPr id="297" name="Google Shape;297;p40"/>
          <p:cNvSpPr txBox="1">
            <a:spLocks noGrp="1"/>
          </p:cNvSpPr>
          <p:nvPr>
            <p:ph type="body" idx="1"/>
          </p:nvPr>
        </p:nvSpPr>
        <p:spPr>
          <a:xfrm>
            <a:off x="1024129" y="2286000"/>
            <a:ext cx="4690872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2500" lnSpcReduction="20000"/>
          </a:bodyPr>
          <a:lstStyle/>
          <a:p>
            <a:pPr marL="457200" lvl="0" indent="-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higher concentration of accidents in large cities and major highways</a:t>
            </a:r>
            <a:endParaRPr/>
          </a:p>
          <a:p>
            <a:pPr marL="457200" lvl="0" indent="-457200" algn="l" rtl="0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Fewer accidents where there are fewer people and roads </a:t>
            </a:r>
            <a:endParaRPr/>
          </a:p>
        </p:txBody>
      </p:sp>
      <p:pic>
        <p:nvPicPr>
          <p:cNvPr id="298" name="Google Shape;298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11787" y="2286000"/>
            <a:ext cx="5517496" cy="347472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0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/>
              <a:t>DATA TYPES</a:t>
            </a:r>
            <a:endParaRPr/>
          </a:p>
        </p:txBody>
      </p:sp>
      <p:pic>
        <p:nvPicPr>
          <p:cNvPr id="149" name="Google Shape;149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11163" y="1661886"/>
            <a:ext cx="8546001" cy="402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1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/>
              <a:t>VARIABILITY</a:t>
            </a:r>
            <a:endParaRPr/>
          </a:p>
        </p:txBody>
      </p:sp>
      <p:sp>
        <p:nvSpPr>
          <p:cNvPr id="305" name="Google Shape;305;p4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51563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457200" lvl="0" indent="-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/>
              <a:t>Accidents still occurred in the tens of thousands annually, </a:t>
            </a:r>
            <a:endParaRPr/>
          </a:p>
          <a:p>
            <a:pPr marL="457200" lvl="0" indent="-457200" algn="l" rtl="0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/>
              <a:t>But, significant decline from 2006 through 2010, </a:t>
            </a:r>
            <a:endParaRPr/>
          </a:p>
        </p:txBody>
      </p:sp>
      <p:pic>
        <p:nvPicPr>
          <p:cNvPr id="306" name="Google Shape;30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0355" y="1825625"/>
            <a:ext cx="2635943" cy="4151343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1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2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/>
              <a:t>VARIABILITY</a:t>
            </a:r>
            <a:endParaRPr/>
          </a:p>
        </p:txBody>
      </p:sp>
      <p:pic>
        <p:nvPicPr>
          <p:cNvPr id="313" name="Google Shape;313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80560" y="2084832"/>
            <a:ext cx="6761287" cy="4166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2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3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/>
              <a:t>VARIABILITY</a:t>
            </a:r>
            <a:endParaRPr/>
          </a:p>
        </p:txBody>
      </p:sp>
      <p:sp>
        <p:nvSpPr>
          <p:cNvPr id="320" name="Google Shape;320;p43"/>
          <p:cNvSpPr txBox="1">
            <a:spLocks noGrp="1"/>
          </p:cNvSpPr>
          <p:nvPr>
            <p:ph type="body" idx="1"/>
          </p:nvPr>
        </p:nvSpPr>
        <p:spPr>
          <a:xfrm>
            <a:off x="653067" y="2259462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457200" lvl="0" indent="-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/>
              <a:t>Incidents peak during the summer months..?</a:t>
            </a:r>
            <a:endParaRPr/>
          </a:p>
          <a:p>
            <a:pPr marL="457200" lvl="0" indent="-457200" algn="l" rtl="0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/>
              <a:t>However, there’s </a:t>
            </a:r>
            <a:r>
              <a:rPr lang="en-US">
                <a:solidFill>
                  <a:srgbClr val="FF0000"/>
                </a:solidFill>
              </a:rPr>
              <a:t>variability</a:t>
            </a:r>
            <a:r>
              <a:rPr lang="en-US"/>
              <a:t> when you compare specific months over the years. </a:t>
            </a:r>
            <a:br>
              <a:rPr lang="en-US"/>
            </a:br>
            <a:endParaRPr/>
          </a:p>
        </p:txBody>
      </p:sp>
      <p:sp>
        <p:nvSpPr>
          <p:cNvPr id="321" name="Google Shape;321;p43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4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/>
              <a:t>VARIABILITY</a:t>
            </a:r>
            <a:endParaRPr/>
          </a:p>
        </p:txBody>
      </p:sp>
      <p:sp>
        <p:nvSpPr>
          <p:cNvPr id="327" name="Google Shape;327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320080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457200" lvl="0" indent="-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/>
              <a:t>Daily crashes reports higher </a:t>
            </a:r>
            <a:r>
              <a:rPr lang="en-US">
                <a:solidFill>
                  <a:srgbClr val="FF0000"/>
                </a:solidFill>
              </a:rPr>
              <a:t>variability</a:t>
            </a:r>
            <a:r>
              <a:rPr lang="en-US"/>
              <a:t> </a:t>
            </a:r>
            <a:endParaRPr/>
          </a:p>
        </p:txBody>
      </p:sp>
      <p:pic>
        <p:nvPicPr>
          <p:cNvPr id="328" name="Google Shape;328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02642" y="1825625"/>
            <a:ext cx="6457950" cy="37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4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5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/>
              <a:t>VARIABILITY</a:t>
            </a:r>
            <a:endParaRPr/>
          </a:p>
        </p:txBody>
      </p:sp>
      <p:sp>
        <p:nvSpPr>
          <p:cNvPr id="335" name="Google Shape;335;p45"/>
          <p:cNvSpPr txBox="1">
            <a:spLocks noGrp="1"/>
          </p:cNvSpPr>
          <p:nvPr>
            <p:ph type="body" idx="1"/>
          </p:nvPr>
        </p:nvSpPr>
        <p:spPr>
          <a:xfrm>
            <a:off x="653067" y="2259462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2500" lnSpcReduction="20000"/>
          </a:bodyPr>
          <a:lstStyle/>
          <a:p>
            <a:pPr marL="457200" lvl="0" indent="-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it’s hard to make out patterns at this level because of the variability. </a:t>
            </a:r>
            <a:endParaRPr/>
          </a:p>
          <a:p>
            <a:pPr marL="457200" lvl="0" indent="-457200" algn="l" rtl="0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Instead of showing values at every hour, day, or month, you can </a:t>
            </a:r>
            <a:r>
              <a:rPr lang="en-US">
                <a:solidFill>
                  <a:srgbClr val="FF0000"/>
                </a:solidFill>
              </a:rPr>
              <a:t>aggregate</a:t>
            </a:r>
            <a:r>
              <a:rPr lang="en-US"/>
              <a:t> on specific time segments to explore the distributions </a:t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endParaRPr/>
          </a:p>
        </p:txBody>
      </p:sp>
      <p:sp>
        <p:nvSpPr>
          <p:cNvPr id="336" name="Google Shape;336;p45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6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/>
              <a:t>VARIABILITY</a:t>
            </a:r>
            <a:endParaRPr/>
          </a:p>
        </p:txBody>
      </p:sp>
      <p:sp>
        <p:nvSpPr>
          <p:cNvPr id="342" name="Google Shape;342;p46"/>
          <p:cNvSpPr txBox="1">
            <a:spLocks noGrp="1"/>
          </p:cNvSpPr>
          <p:nvPr>
            <p:ph type="body" idx="1"/>
          </p:nvPr>
        </p:nvSpPr>
        <p:spPr>
          <a:xfrm>
            <a:off x="653067" y="2259462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457200" lvl="0" indent="-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</a:pPr>
            <a:endParaRPr/>
          </a:p>
        </p:txBody>
      </p:sp>
      <p:pic>
        <p:nvPicPr>
          <p:cNvPr id="343" name="Google Shape;343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1752601"/>
            <a:ext cx="9829799" cy="455676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6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8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/>
              <a:t>UNCERTAINTY</a:t>
            </a:r>
            <a:endParaRPr/>
          </a:p>
        </p:txBody>
      </p:sp>
      <p:sp>
        <p:nvSpPr>
          <p:cNvPr id="357" name="Google Shape;357;p48"/>
          <p:cNvSpPr txBox="1">
            <a:spLocks noGrp="1"/>
          </p:cNvSpPr>
          <p:nvPr>
            <p:ph type="body" idx="1"/>
          </p:nvPr>
        </p:nvSpPr>
        <p:spPr>
          <a:xfrm>
            <a:off x="653067" y="2259462"/>
            <a:ext cx="10595504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2500" lnSpcReduction="20000"/>
          </a:bodyPr>
          <a:lstStyle/>
          <a:p>
            <a:pPr marL="457200" lvl="0" indent="-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A lot of data is estimated rather than absolute counts</a:t>
            </a:r>
            <a:endParaRPr/>
          </a:p>
          <a:p>
            <a:pPr marL="914400" lvl="1" indent="-45085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SzPct val="100000"/>
              <a:buChar char="🢝"/>
            </a:pPr>
            <a:r>
              <a:rPr lang="en-US" sz="2600"/>
              <a:t>An analyst considers a sample, and make education guess about a full population.</a:t>
            </a:r>
            <a:endParaRPr/>
          </a:p>
          <a:p>
            <a:pPr marL="914400" lvl="1" indent="-45085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ct val="100000"/>
              <a:buChar char="🢝"/>
            </a:pPr>
            <a:r>
              <a:rPr lang="en-US" sz="2600"/>
              <a:t>What about the meters / readings in cars?</a:t>
            </a:r>
            <a:endParaRPr/>
          </a:p>
          <a:p>
            <a:pPr marL="914400" lvl="1" indent="-45085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ct val="100000"/>
              <a:buChar char="🢝"/>
            </a:pPr>
            <a:r>
              <a:rPr lang="en-US" sz="2600"/>
              <a:t>The estimated battery life on your laptop? </a:t>
            </a:r>
            <a:endParaRPr sz="2600"/>
          </a:p>
          <a:p>
            <a:pPr marL="914400" lvl="1" indent="-45085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ct val="100000"/>
              <a:buChar char="🢝"/>
            </a:pPr>
            <a:r>
              <a:rPr lang="en-US" sz="2600"/>
              <a:t>Weigh yourself more than once?</a:t>
            </a:r>
            <a:endParaRPr sz="2600"/>
          </a:p>
          <a:p>
            <a:pPr marL="914400" lvl="1" indent="-45085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ct val="100000"/>
              <a:buChar char="🢝"/>
            </a:pPr>
            <a:r>
              <a:rPr lang="en-US" sz="2600"/>
              <a:t>Sugar &amp; Blood Pressure level (samples / mean) – How trustable?</a:t>
            </a:r>
            <a:endParaRPr sz="2600"/>
          </a:p>
        </p:txBody>
      </p:sp>
      <p:sp>
        <p:nvSpPr>
          <p:cNvPr id="358" name="Google Shape;358;p48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9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/>
              <a:t>UNCERTAINTY</a:t>
            </a:r>
            <a:endParaRPr/>
          </a:p>
        </p:txBody>
      </p:sp>
      <p:sp>
        <p:nvSpPr>
          <p:cNvPr id="364" name="Google Shape;364;p49"/>
          <p:cNvSpPr txBox="1">
            <a:spLocks noGrp="1"/>
          </p:cNvSpPr>
          <p:nvPr>
            <p:ph type="body" idx="1"/>
          </p:nvPr>
        </p:nvSpPr>
        <p:spPr>
          <a:xfrm>
            <a:off x="653067" y="2259462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457200" lvl="0" indent="-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/>
              <a:t>A lot of data is estimated rather than absolute counts</a:t>
            </a:r>
            <a:br>
              <a:rPr lang="en-US"/>
            </a:br>
            <a:endParaRPr/>
          </a:p>
          <a:p>
            <a:pPr marL="457200" lvl="0" indent="-254000" algn="l" rtl="0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ts val="3200"/>
              <a:buFont typeface="Arial"/>
              <a:buNone/>
            </a:pPr>
            <a:endParaRPr/>
          </a:p>
        </p:txBody>
      </p:sp>
      <p:pic>
        <p:nvPicPr>
          <p:cNvPr id="365" name="Google Shape;365;p49"/>
          <p:cNvPicPr preferRelativeResize="0"/>
          <p:nvPr/>
        </p:nvPicPr>
        <p:blipFill rotWithShape="1">
          <a:blip r:embed="rId3">
            <a:alphaModFix/>
          </a:blip>
          <a:srcRect l="48922"/>
          <a:stretch/>
        </p:blipFill>
        <p:spPr>
          <a:xfrm>
            <a:off x="1570714" y="3688207"/>
            <a:ext cx="2135124" cy="1883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69242" y="3688207"/>
            <a:ext cx="2333625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18752" y="3688207"/>
            <a:ext cx="1997345" cy="1997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31308" y="3688207"/>
            <a:ext cx="1883664" cy="1883664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9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0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/>
              <a:t>UNCERTAINTY</a:t>
            </a:r>
            <a:endParaRPr/>
          </a:p>
        </p:txBody>
      </p:sp>
      <p:sp>
        <p:nvSpPr>
          <p:cNvPr id="375" name="Google Shape;375;p50"/>
          <p:cNvSpPr txBox="1">
            <a:spLocks noGrp="1"/>
          </p:cNvSpPr>
          <p:nvPr>
            <p:ph type="body" idx="1"/>
          </p:nvPr>
        </p:nvSpPr>
        <p:spPr>
          <a:xfrm>
            <a:off x="653067" y="2259462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457200" lvl="0" indent="-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/>
              <a:t>We always move with samples</a:t>
            </a:r>
            <a:endParaRPr/>
          </a:p>
          <a:p>
            <a:pPr marL="457200" lvl="0" indent="-457200" algn="l" rtl="0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/>
              <a:t>Even a small margin of error can make a big difference</a:t>
            </a:r>
            <a:br>
              <a:rPr lang="en-US"/>
            </a:br>
            <a:endParaRPr/>
          </a:p>
        </p:txBody>
      </p:sp>
      <p:sp>
        <p:nvSpPr>
          <p:cNvPr id="376" name="Google Shape;376;p50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1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/>
              <a:t>UNCERTAINTY</a:t>
            </a:r>
            <a:endParaRPr/>
          </a:p>
        </p:txBody>
      </p:sp>
      <p:sp>
        <p:nvSpPr>
          <p:cNvPr id="382" name="Google Shape;382;p51"/>
          <p:cNvSpPr txBox="1">
            <a:spLocks noGrp="1"/>
          </p:cNvSpPr>
          <p:nvPr>
            <p:ph type="body" idx="1"/>
          </p:nvPr>
        </p:nvSpPr>
        <p:spPr>
          <a:xfrm>
            <a:off x="653067" y="2259462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457200" lvl="0" indent="-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/>
              <a:t>Imagine you have a jar of gumballs that you can’t see into, and you want to guess how many of each color there are.</a:t>
            </a:r>
            <a:br>
              <a:rPr lang="en-US"/>
            </a:br>
            <a:endParaRPr/>
          </a:p>
        </p:txBody>
      </p:sp>
      <p:pic>
        <p:nvPicPr>
          <p:cNvPr id="383" name="Google Shape;383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42743" y="4484180"/>
            <a:ext cx="4116770" cy="1642299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1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/>
              <a:t>TYPES OF DATA</a:t>
            </a:r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body" idx="1"/>
          </p:nvPr>
        </p:nvSpPr>
        <p:spPr>
          <a:xfrm>
            <a:off x="653067" y="2259462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457200" lvl="0" indent="-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/>
              <a:t>Categorical Data – represents characteristics, labels (not quantitative)</a:t>
            </a:r>
            <a:endParaRPr/>
          </a:p>
          <a:p>
            <a:pPr marL="914400" lvl="1" indent="-45085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SzPts val="2800"/>
              <a:buChar char="🢝"/>
            </a:pPr>
            <a:r>
              <a:rPr lang="en-US"/>
              <a:t>Nominal (any order)</a:t>
            </a:r>
            <a:endParaRPr/>
          </a:p>
          <a:p>
            <a:pPr marL="914400" lvl="1" indent="-45085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800"/>
              <a:buChar char="🢝"/>
            </a:pPr>
            <a:r>
              <a:rPr lang="en-US"/>
              <a:t>Ordinal (order matters)</a:t>
            </a:r>
            <a:endParaRPr/>
          </a:p>
          <a:p>
            <a:pPr marL="914400" lvl="1" indent="-27305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3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/>
              <a:t>CONTEXT</a:t>
            </a:r>
            <a:endParaRPr/>
          </a:p>
        </p:txBody>
      </p:sp>
      <p:sp>
        <p:nvSpPr>
          <p:cNvPr id="397" name="Google Shape;397;p53"/>
          <p:cNvSpPr txBox="1">
            <a:spLocks noGrp="1"/>
          </p:cNvSpPr>
          <p:nvPr>
            <p:ph type="body" idx="1"/>
          </p:nvPr>
        </p:nvSpPr>
        <p:spPr>
          <a:xfrm>
            <a:off x="653067" y="2259462"/>
            <a:ext cx="10508419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2500"/>
          </a:bodyPr>
          <a:lstStyle/>
          <a:p>
            <a:pPr marL="457200" lvl="0" indent="-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Look up at the night sky, and the stars look like dots on a flat surface. </a:t>
            </a:r>
            <a:endParaRPr/>
          </a:p>
          <a:p>
            <a:pPr marL="914400" lvl="1" indent="-45085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SzPct val="100000"/>
              <a:buChar char="🢝"/>
            </a:pPr>
            <a:r>
              <a:rPr lang="en-US"/>
              <a:t>You perceive stars to be the same distance away from you</a:t>
            </a:r>
            <a:endParaRPr/>
          </a:p>
          <a:p>
            <a:pPr marL="457200" lvl="0" indent="-457200" algn="l" rtl="0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If you could fly out beyond the stars, what would the constellations look like?</a:t>
            </a:r>
            <a:br>
              <a:rPr lang="en-US"/>
            </a:br>
            <a:endParaRPr/>
          </a:p>
        </p:txBody>
      </p:sp>
      <p:sp>
        <p:nvSpPr>
          <p:cNvPr id="398" name="Google Shape;398;p53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4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/>
              <a:t>CONTEXT</a:t>
            </a:r>
            <a:endParaRPr/>
          </a:p>
        </p:txBody>
      </p:sp>
      <p:sp>
        <p:nvSpPr>
          <p:cNvPr id="404" name="Google Shape;404;p54"/>
          <p:cNvSpPr txBox="1">
            <a:spLocks noGrp="1"/>
          </p:cNvSpPr>
          <p:nvPr>
            <p:ph type="body" idx="1"/>
          </p:nvPr>
        </p:nvSpPr>
        <p:spPr>
          <a:xfrm>
            <a:off x="653067" y="2259462"/>
            <a:ext cx="10551962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2500" lnSpcReduction="10000"/>
          </a:bodyPr>
          <a:lstStyle/>
          <a:p>
            <a:pPr marL="457200" lvl="0" indent="-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Change your perspective on a dataset, </a:t>
            </a:r>
            <a:endParaRPr/>
          </a:p>
          <a:p>
            <a:pPr marL="457200" lvl="0" indent="-457200" algn="l" rtl="0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It can help you decide what they represent </a:t>
            </a:r>
            <a:endParaRPr/>
          </a:p>
          <a:p>
            <a:pPr marL="457200" lvl="0" indent="-457200" algn="l" rtl="0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And how to interpret them</a:t>
            </a:r>
            <a:endParaRPr/>
          </a:p>
          <a:p>
            <a:pPr marL="457200" lvl="0" indent="-457200" algn="l" rtl="0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Without context, data &amp; data visualization is useless</a:t>
            </a:r>
            <a:br>
              <a:rPr lang="en-US"/>
            </a:br>
            <a:endParaRPr/>
          </a:p>
        </p:txBody>
      </p:sp>
      <p:sp>
        <p:nvSpPr>
          <p:cNvPr id="405" name="Google Shape;405;p54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5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/>
              <a:t>CONTEXT</a:t>
            </a:r>
            <a:endParaRPr/>
          </a:p>
        </p:txBody>
      </p:sp>
      <p:sp>
        <p:nvSpPr>
          <p:cNvPr id="411" name="Google Shape;411;p55"/>
          <p:cNvSpPr txBox="1">
            <a:spLocks noGrp="1"/>
          </p:cNvSpPr>
          <p:nvPr>
            <p:ph type="body" idx="1"/>
          </p:nvPr>
        </p:nvSpPr>
        <p:spPr>
          <a:xfrm>
            <a:off x="653067" y="2259462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2500" lnSpcReduction="10000"/>
          </a:bodyPr>
          <a:lstStyle/>
          <a:p>
            <a:pPr marL="457200" lvl="0" indent="-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You have to know</a:t>
            </a:r>
            <a:endParaRPr/>
          </a:p>
          <a:p>
            <a:pPr marL="914400" lvl="1" indent="-45085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SzPct val="100000"/>
              <a:buChar char="🢝"/>
            </a:pPr>
            <a:r>
              <a:rPr lang="en-US"/>
              <a:t>Who – collected, and for whom</a:t>
            </a:r>
            <a:endParaRPr/>
          </a:p>
          <a:p>
            <a:pPr marL="914400" lvl="1" indent="-45085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ct val="100000"/>
              <a:buChar char="🢝"/>
            </a:pPr>
            <a:r>
              <a:rPr lang="en-US"/>
              <a:t>How – the data of interest was collected</a:t>
            </a:r>
            <a:endParaRPr/>
          </a:p>
          <a:p>
            <a:pPr marL="914400" lvl="1" indent="-45085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ct val="100000"/>
              <a:buChar char="🢝"/>
            </a:pPr>
            <a:r>
              <a:rPr lang="en-US"/>
              <a:t>What – your data is about</a:t>
            </a:r>
            <a:endParaRPr/>
          </a:p>
          <a:p>
            <a:pPr marL="914400" lvl="1" indent="-45085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ct val="100000"/>
              <a:buChar char="🢝"/>
            </a:pPr>
            <a:r>
              <a:rPr lang="en-US"/>
              <a:t>When – find the time period of the data</a:t>
            </a:r>
            <a:endParaRPr/>
          </a:p>
          <a:p>
            <a:pPr marL="914400" lvl="1" indent="-45085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ct val="100000"/>
              <a:buChar char="🢝"/>
            </a:pPr>
            <a:r>
              <a:rPr lang="en-US"/>
              <a:t>Where – find the spatial information</a:t>
            </a:r>
            <a:endParaRPr/>
          </a:p>
          <a:p>
            <a:pPr marL="914400" lvl="1" indent="-45085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ct val="100000"/>
              <a:buChar char="🢝"/>
            </a:pPr>
            <a:r>
              <a:rPr lang="en-US"/>
              <a:t>Why – the reason data was collected</a:t>
            </a:r>
            <a:endParaRPr/>
          </a:p>
          <a:p>
            <a:pPr marL="914400" lvl="1" indent="-286385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ct val="100000"/>
              <a:buNone/>
            </a:pPr>
            <a:endParaRPr/>
          </a:p>
        </p:txBody>
      </p:sp>
      <p:sp>
        <p:nvSpPr>
          <p:cNvPr id="412" name="Google Shape;412;p55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6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/>
              <a:t>CONTEXT</a:t>
            </a:r>
            <a:endParaRPr/>
          </a:p>
        </p:txBody>
      </p:sp>
      <p:sp>
        <p:nvSpPr>
          <p:cNvPr id="418" name="Google Shape;418;p56"/>
          <p:cNvSpPr txBox="1">
            <a:spLocks noGrp="1"/>
          </p:cNvSpPr>
          <p:nvPr>
            <p:ph type="body" idx="1"/>
          </p:nvPr>
        </p:nvSpPr>
        <p:spPr>
          <a:xfrm>
            <a:off x="653067" y="2259462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457200" lvl="0" indent="-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/>
              <a:t>Context can help you </a:t>
            </a:r>
            <a:endParaRPr/>
          </a:p>
          <a:p>
            <a:pPr marL="914400" lvl="1" indent="-45085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SzPts val="2800"/>
              <a:buChar char="🢝"/>
            </a:pPr>
            <a:r>
              <a:rPr lang="en-US"/>
              <a:t>add a dimension—a layer of information—to your data graphics</a:t>
            </a:r>
            <a:br>
              <a:rPr lang="en-US"/>
            </a:br>
            <a:endParaRPr/>
          </a:p>
        </p:txBody>
      </p:sp>
      <p:sp>
        <p:nvSpPr>
          <p:cNvPr id="419" name="Google Shape;419;p56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7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/>
              <a:t>CONTEXT</a:t>
            </a:r>
            <a:endParaRPr/>
          </a:p>
        </p:txBody>
      </p:sp>
      <p:sp>
        <p:nvSpPr>
          <p:cNvPr id="425" name="Google Shape;425;p57"/>
          <p:cNvSpPr txBox="1">
            <a:spLocks noGrp="1"/>
          </p:cNvSpPr>
          <p:nvPr>
            <p:ph type="body" idx="1"/>
          </p:nvPr>
        </p:nvSpPr>
        <p:spPr>
          <a:xfrm>
            <a:off x="653067" y="2259462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2500"/>
          </a:bodyPr>
          <a:lstStyle/>
          <a:p>
            <a:pPr marL="457200" lvl="0" indent="-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In 2010, Gawker Media, </a:t>
            </a:r>
            <a:endParaRPr/>
          </a:p>
          <a:p>
            <a:pPr marL="914400" lvl="1" indent="-45085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SzPct val="100000"/>
              <a:buChar char="🢝"/>
            </a:pPr>
            <a:r>
              <a:rPr lang="en-US"/>
              <a:t>which runs large blogs like Lifehacker and Gizmodo,</a:t>
            </a:r>
            <a:endParaRPr/>
          </a:p>
          <a:p>
            <a:pPr marL="914400" lvl="1" indent="-45085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ct val="100000"/>
              <a:buChar char="🢝"/>
            </a:pPr>
            <a:r>
              <a:rPr lang="en-US"/>
              <a:t>was hacked, and 1.3 million usernames and passwords were leaked. </a:t>
            </a:r>
            <a:endParaRPr/>
          </a:p>
          <a:p>
            <a:pPr marL="914400" lvl="1" indent="-45085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ct val="100000"/>
              <a:buChar char="🢝"/>
            </a:pPr>
            <a:r>
              <a:rPr lang="en-US"/>
              <a:t>The passwords were encrypted, but the hackers cracked about 188,000 of them, which exposed more than 91,000 unique passwords. </a:t>
            </a:r>
            <a:endParaRPr/>
          </a:p>
          <a:p>
            <a:pPr marL="914400" lvl="1" indent="-286385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ct val="100000"/>
              <a:buNone/>
            </a:pPr>
            <a:endParaRPr/>
          </a:p>
        </p:txBody>
      </p:sp>
      <p:sp>
        <p:nvSpPr>
          <p:cNvPr id="426" name="Google Shape;426;p57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8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/>
              <a:t>CONTEXT</a:t>
            </a:r>
            <a:endParaRPr/>
          </a:p>
        </p:txBody>
      </p:sp>
      <p:sp>
        <p:nvSpPr>
          <p:cNvPr id="432" name="Google Shape;432;p5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94067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457200" lvl="0" indent="-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/>
              <a:t>What would you do with this kind of data?</a:t>
            </a:r>
            <a:br>
              <a:rPr lang="en-US"/>
            </a:br>
            <a:endParaRPr/>
          </a:p>
        </p:txBody>
      </p:sp>
      <p:pic>
        <p:nvPicPr>
          <p:cNvPr id="433" name="Google Shape;433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78873" y="1585913"/>
            <a:ext cx="5448300" cy="459105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8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9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/>
              <a:t>CONTEXT</a:t>
            </a:r>
            <a:endParaRPr/>
          </a:p>
        </p:txBody>
      </p:sp>
      <p:sp>
        <p:nvSpPr>
          <p:cNvPr id="440" name="Google Shape;440;p59"/>
          <p:cNvSpPr txBox="1">
            <a:spLocks noGrp="1"/>
          </p:cNvSpPr>
          <p:nvPr>
            <p:ph type="body" idx="1"/>
          </p:nvPr>
        </p:nvSpPr>
        <p:spPr>
          <a:xfrm>
            <a:off x="653067" y="2259462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457200" lvl="0" indent="-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/>
              <a:t>Data privacy is more important, so it’s better to limit what you show and look at.</a:t>
            </a:r>
            <a:endParaRPr/>
          </a:p>
          <a:p>
            <a:pPr marL="457200" lvl="0" indent="-457200" algn="l" rtl="0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/>
              <a:t>Treat others’ data the way you would want your data treated.</a:t>
            </a:r>
            <a:endParaRPr/>
          </a:p>
          <a:p>
            <a:pPr marL="457200" lvl="0" indent="-254000" algn="l" rtl="0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ts val="3200"/>
              <a:buFont typeface="Arial"/>
              <a:buNone/>
            </a:pPr>
            <a:endParaRPr/>
          </a:p>
        </p:txBody>
      </p:sp>
      <p:sp>
        <p:nvSpPr>
          <p:cNvPr id="441" name="Google Shape;441;p59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0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/>
              <a:t>CONTEXT</a:t>
            </a:r>
            <a:endParaRPr/>
          </a:p>
        </p:txBody>
      </p:sp>
      <p:sp>
        <p:nvSpPr>
          <p:cNvPr id="447" name="Google Shape;447;p60"/>
          <p:cNvSpPr txBox="1">
            <a:spLocks noGrp="1"/>
          </p:cNvSpPr>
          <p:nvPr>
            <p:ph type="body" idx="1"/>
          </p:nvPr>
        </p:nvSpPr>
        <p:spPr>
          <a:xfrm>
            <a:off x="653067" y="2259462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457200" lvl="0" indent="-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/>
              <a:t>Data is an abstraction of real life, </a:t>
            </a:r>
            <a:endParaRPr/>
          </a:p>
          <a:p>
            <a:pPr marL="457200" lvl="0" indent="-457200" algn="l" rtl="0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/>
              <a:t>but if you gather enough context,</a:t>
            </a:r>
            <a:endParaRPr/>
          </a:p>
          <a:p>
            <a:pPr marL="457200" lvl="0" indent="-457200" algn="l" rtl="0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/>
              <a:t>you can at least put forth a solid effort to make sense of it.</a:t>
            </a:r>
            <a:br>
              <a:rPr lang="en-US"/>
            </a:br>
            <a:endParaRPr/>
          </a:p>
        </p:txBody>
      </p:sp>
      <p:sp>
        <p:nvSpPr>
          <p:cNvPr id="448" name="Google Shape;448;p60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Descriptive statistics</a:t>
            </a:r>
            <a:endParaRPr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Measure of Central Tendency</a:t>
            </a:r>
            <a:endParaRPr/>
          </a:p>
        </p:txBody>
      </p:sp>
      <p:sp>
        <p:nvSpPr>
          <p:cNvPr id="91" name="Google Shape;91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/>
              <a:t>TYPES OF DATA</a:t>
            </a:r>
            <a:endParaRPr/>
          </a:p>
        </p:txBody>
      </p:sp>
      <p:sp>
        <p:nvSpPr>
          <p:cNvPr id="163" name="Google Shape;163;p22"/>
          <p:cNvSpPr txBox="1">
            <a:spLocks noGrp="1"/>
          </p:cNvSpPr>
          <p:nvPr>
            <p:ph type="body" idx="1"/>
          </p:nvPr>
        </p:nvSpPr>
        <p:spPr>
          <a:xfrm>
            <a:off x="653067" y="2259462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457200" lvl="0" indent="-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/>
              <a:t>Categorical Data </a:t>
            </a:r>
            <a:endParaRPr/>
          </a:p>
          <a:p>
            <a:pPr marL="914400" lvl="1" indent="-45085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SzPts val="2800"/>
              <a:buChar char="🢝"/>
            </a:pPr>
            <a:r>
              <a:rPr lang="en-US"/>
              <a:t>Nominal</a:t>
            </a:r>
            <a:endParaRPr/>
          </a:p>
          <a:p>
            <a:pPr marL="914400" lvl="1" indent="-45085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800"/>
              <a:buChar char="🢝"/>
            </a:pPr>
            <a:r>
              <a:rPr lang="en-US"/>
              <a:t>Ordinal</a:t>
            </a:r>
            <a:endParaRPr/>
          </a:p>
          <a:p>
            <a:pPr marL="914400" lvl="1" indent="-27305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164" name="Google Shape;164;p22"/>
          <p:cNvPicPr preferRelativeResize="0"/>
          <p:nvPr/>
        </p:nvPicPr>
        <p:blipFill rotWithShape="1">
          <a:blip r:embed="rId3">
            <a:alphaModFix/>
          </a:blip>
          <a:srcRect r="61302"/>
          <a:stretch/>
        </p:blipFill>
        <p:spPr>
          <a:xfrm>
            <a:off x="7705042" y="2071580"/>
            <a:ext cx="2012632" cy="2343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05042" y="3474806"/>
            <a:ext cx="3685222" cy="2018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97" name="Google Shape;97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98" name="Google Shape;9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42563"/>
            <a:ext cx="12192000" cy="6172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04" name="Google Shape;104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05" name="Google Shape;10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103" y="0"/>
            <a:ext cx="1099979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11" name="Google Shape;11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12" name="Google Shape;11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90168"/>
            <a:ext cx="12192000" cy="5477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18" name="Google Shape;118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19" name="Google Shape;11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5978"/>
            <a:ext cx="12192000" cy="5626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25" name="Google Shape;125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26" name="Google Shape;12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02849"/>
            <a:ext cx="12192000" cy="605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32" name="Google Shape;132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33" name="Google Shape;13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50108"/>
            <a:ext cx="12192000" cy="5357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39" name="Google Shape;139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40" name="Google Shape;14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09788"/>
            <a:ext cx="12192000" cy="5838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Measure of Dispersion</a:t>
            </a:r>
            <a:endParaRPr/>
          </a:p>
        </p:txBody>
      </p:sp>
      <p:sp>
        <p:nvSpPr>
          <p:cNvPr id="146" name="Google Shape;146;p1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52" name="Google Shape;152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53" name="Google Shape;15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24591"/>
            <a:ext cx="12192000" cy="6008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59" name="Google Shape;159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60" name="Google Shape;16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48108"/>
            <a:ext cx="12192000" cy="6161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/>
              <a:t>TYPES OF DATA</a:t>
            </a:r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body" idx="1"/>
          </p:nvPr>
        </p:nvSpPr>
        <p:spPr>
          <a:xfrm>
            <a:off x="653067" y="2259462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457200" lvl="0" indent="-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/>
              <a:t>Numerical Data</a:t>
            </a:r>
            <a:endParaRPr/>
          </a:p>
          <a:p>
            <a:pPr marL="914400" lvl="1" indent="-45085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SzPts val="2800"/>
              <a:buChar char="🢝"/>
            </a:pPr>
            <a:r>
              <a:rPr lang="en-US"/>
              <a:t>Discrete – count, can’t be measured, eg. number of heads in 100 coin flips</a:t>
            </a:r>
            <a:endParaRPr/>
          </a:p>
          <a:p>
            <a:pPr marL="914400" lvl="1" indent="-45085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800"/>
              <a:buChar char="🢝"/>
            </a:pPr>
            <a:r>
              <a:rPr lang="en-US"/>
              <a:t>Continuous – measured, can’t be counted, </a:t>
            </a:r>
            <a:endParaRPr/>
          </a:p>
          <a:p>
            <a:pPr marL="448056" lvl="2" indent="-137159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000"/>
              <a:buChar char="🢝"/>
            </a:pPr>
            <a:r>
              <a:rPr lang="en-US"/>
              <a:t>Interval (no absolute zero)</a:t>
            </a:r>
            <a:endParaRPr/>
          </a:p>
          <a:p>
            <a:pPr marL="448056" lvl="2" indent="-137159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000"/>
              <a:buChar char="🢝"/>
            </a:pPr>
            <a:r>
              <a:rPr lang="en-US"/>
              <a:t>Ratio (absolute zero)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67" name="Google Shape;16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2512" y="1095375"/>
            <a:ext cx="10086975" cy="46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73" name="Google Shape;173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74" name="Google Shape;17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2353"/>
            <a:ext cx="12192000" cy="5513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80" name="Google Shape;180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81" name="Google Shape;18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0341" y="0"/>
            <a:ext cx="1013131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87" name="Google Shape;187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88" name="Google Shape;18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1600" y="457200"/>
            <a:ext cx="8929687" cy="5453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987"/>
              </a:buClr>
              <a:buSzPct val="100000"/>
              <a:buFont typeface="Lato"/>
              <a:buNone/>
            </a:pPr>
            <a:r>
              <a:rPr lang="en-US" b="1" i="0" u="sng" strike="noStrike">
                <a:solidFill>
                  <a:srgbClr val="005987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Impact on median &amp; mean: removing an outlier</a:t>
            </a:r>
            <a:r>
              <a:rPr lang="en-US" b="1" i="0" u="none" strike="noStrike">
                <a:solidFill>
                  <a:srgbClr val="005987"/>
                </a:solidFill>
                <a:latin typeface="Lato"/>
                <a:ea typeface="Lato"/>
                <a:cs typeface="Lato"/>
                <a:sym typeface="Lato"/>
              </a:rPr>
              <a:t/>
            </a:r>
            <a:br>
              <a:rPr lang="en-US" b="1" i="0" u="none" strike="noStrike">
                <a:solidFill>
                  <a:srgbClr val="005987"/>
                </a:solidFill>
                <a:latin typeface="Lato"/>
                <a:ea typeface="Lato"/>
                <a:cs typeface="Lato"/>
                <a:sym typeface="Lato"/>
              </a:rPr>
            </a:br>
            <a:endParaRPr/>
          </a:p>
        </p:txBody>
      </p:sp>
      <p:sp>
        <p:nvSpPr>
          <p:cNvPr id="194" name="Google Shape;194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95" name="Google Shape;19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5760" y="1451784"/>
            <a:ext cx="10364949" cy="49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01" name="Google Shape;20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02" name="Google Shape;20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7787" y="971550"/>
            <a:ext cx="9496425" cy="49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Interquartile range</a:t>
            </a:r>
            <a:endParaRPr/>
          </a:p>
        </p:txBody>
      </p:sp>
      <p:sp>
        <p:nvSpPr>
          <p:cNvPr id="208" name="Google Shape;208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09" name="Google Shape;20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447800"/>
            <a:ext cx="9867900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1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/>
              <a:t>SUMMARY </a:t>
            </a:r>
            <a:endParaRPr/>
          </a:p>
        </p:txBody>
      </p:sp>
      <p:sp>
        <p:nvSpPr>
          <p:cNvPr id="454" name="Google Shape;454;p61"/>
          <p:cNvSpPr txBox="1">
            <a:spLocks noGrp="1"/>
          </p:cNvSpPr>
          <p:nvPr>
            <p:ph type="body" idx="1"/>
          </p:nvPr>
        </p:nvSpPr>
        <p:spPr>
          <a:xfrm>
            <a:off x="653067" y="2259462"/>
            <a:ext cx="1068259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457200" lvl="0" indent="-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/>
              <a:t>Data comes in different shapes and sizes with uncertainty</a:t>
            </a:r>
            <a:endParaRPr/>
          </a:p>
          <a:p>
            <a:pPr marL="457200" lvl="0" indent="-457200" algn="l" rtl="0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/>
              <a:t>It twists. It turns. It fluctuates.</a:t>
            </a:r>
            <a:endParaRPr/>
          </a:p>
          <a:p>
            <a:pPr marL="457200" lvl="0" indent="-457200" algn="l" rtl="0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/>
              <a:t>It can be personal, and even poetic</a:t>
            </a:r>
            <a:endParaRPr/>
          </a:p>
          <a:p>
            <a:pPr marL="0" lvl="0" indent="0" algn="ctr" rtl="0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“As a result, you can find visualization in many forms”</a:t>
            </a:r>
            <a:br>
              <a:rPr lang="en-US" sz="2800"/>
            </a:br>
            <a:endParaRPr sz="2800"/>
          </a:p>
        </p:txBody>
      </p:sp>
      <p:sp>
        <p:nvSpPr>
          <p:cNvPr id="455" name="Google Shape;455;p61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/>
              <a:t>WHAT DATA REPRESENTS?</a:t>
            </a:r>
            <a:endParaRPr/>
          </a:p>
        </p:txBody>
      </p:sp>
      <p:sp>
        <p:nvSpPr>
          <p:cNvPr id="186" name="Google Shape;186;p25"/>
          <p:cNvSpPr txBox="1">
            <a:spLocks noGrp="1"/>
          </p:cNvSpPr>
          <p:nvPr>
            <p:ph type="body" idx="1"/>
          </p:nvPr>
        </p:nvSpPr>
        <p:spPr>
          <a:xfrm>
            <a:off x="653067" y="2259462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85000" lnSpcReduction="10000"/>
          </a:bodyPr>
          <a:lstStyle/>
          <a:p>
            <a:pPr marL="457200" lvl="0" indent="-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More than numbers</a:t>
            </a:r>
            <a:endParaRPr/>
          </a:p>
          <a:p>
            <a:pPr marL="457200" lvl="0" indent="-457200" algn="l" rtl="0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It’s a snapshot of the world (like a photograph)</a:t>
            </a:r>
            <a:endParaRPr/>
          </a:p>
          <a:p>
            <a:pPr marL="457200" lvl="0" indent="-457200" algn="l" rtl="0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It is possible to recollect lots of information from one photo (same is possible with data)</a:t>
            </a:r>
            <a:endParaRPr/>
          </a:p>
          <a:p>
            <a:pPr marL="457200" lvl="0" indent="-457200" algn="l" rtl="0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Pictures are data too.</a:t>
            </a:r>
            <a:br>
              <a:rPr lang="en-US"/>
            </a:br>
            <a:endParaRPr/>
          </a:p>
        </p:txBody>
      </p:sp>
      <p:sp>
        <p:nvSpPr>
          <p:cNvPr id="187" name="Google Shape;187;p25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/>
              <a:t>WHAT DATA REPRESENTS?</a:t>
            </a:r>
            <a:endParaRPr/>
          </a:p>
        </p:txBody>
      </p:sp>
      <p:sp>
        <p:nvSpPr>
          <p:cNvPr id="193" name="Google Shape;193;p26"/>
          <p:cNvSpPr txBox="1">
            <a:spLocks noGrp="1"/>
          </p:cNvSpPr>
          <p:nvPr>
            <p:ph type="body" idx="1"/>
          </p:nvPr>
        </p:nvSpPr>
        <p:spPr>
          <a:xfrm>
            <a:off x="653067" y="2259462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/>
            </a:r>
            <a:br>
              <a:rPr lang="en-US"/>
            </a:br>
            <a:endParaRPr/>
          </a:p>
        </p:txBody>
      </p:sp>
      <p:pic>
        <p:nvPicPr>
          <p:cNvPr id="194" name="Google Shape;19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8880" y="2084832"/>
            <a:ext cx="7403782" cy="409048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6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/>
              <a:t>WHAT DATA REPRESENTS?</a:t>
            </a:r>
            <a:endParaRPr/>
          </a:p>
        </p:txBody>
      </p:sp>
      <p:sp>
        <p:nvSpPr>
          <p:cNvPr id="201" name="Google Shape;201;p27"/>
          <p:cNvSpPr txBox="1">
            <a:spLocks noGrp="1"/>
          </p:cNvSpPr>
          <p:nvPr>
            <p:ph type="body" idx="1"/>
          </p:nvPr>
        </p:nvSpPr>
        <p:spPr>
          <a:xfrm>
            <a:off x="653067" y="2259462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lnSpcReduction="10000"/>
          </a:bodyPr>
          <a:lstStyle/>
          <a:p>
            <a:pPr marL="457200" lvl="0" indent="-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/>
              <a:t>A single data point can have a </a:t>
            </a:r>
            <a:r>
              <a:rPr lang="en-US">
                <a:solidFill>
                  <a:srgbClr val="FF0000"/>
                </a:solidFill>
              </a:rPr>
              <a:t>who</a:t>
            </a:r>
            <a:r>
              <a:rPr lang="en-US"/>
              <a:t>, </a:t>
            </a:r>
            <a:r>
              <a:rPr lang="en-US">
                <a:solidFill>
                  <a:srgbClr val="00B050"/>
                </a:solidFill>
              </a:rPr>
              <a:t>what</a:t>
            </a:r>
            <a:r>
              <a:rPr lang="en-US"/>
              <a:t>, </a:t>
            </a:r>
            <a:r>
              <a:rPr lang="en-US">
                <a:solidFill>
                  <a:srgbClr val="00B0F0"/>
                </a:solidFill>
              </a:rPr>
              <a:t>when</a:t>
            </a:r>
            <a:r>
              <a:rPr lang="en-US"/>
              <a:t>, </a:t>
            </a:r>
            <a:r>
              <a:rPr lang="en-US">
                <a:solidFill>
                  <a:srgbClr val="7030A0"/>
                </a:solidFill>
              </a:rPr>
              <a:t>where</a:t>
            </a:r>
            <a:r>
              <a:rPr lang="en-US"/>
              <a:t>, and </a:t>
            </a:r>
            <a:r>
              <a:rPr lang="en-US">
                <a:solidFill>
                  <a:srgbClr val="1482AB"/>
                </a:solidFill>
              </a:rPr>
              <a:t>why</a:t>
            </a:r>
            <a:r>
              <a:rPr lang="en-US"/>
              <a:t> attached to it</a:t>
            </a:r>
            <a:endParaRPr/>
          </a:p>
          <a:p>
            <a:pPr marL="457200" lvl="0" indent="-457200" algn="l" rtl="0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/>
              <a:t>Look at everything around, find context, and see what your dataset looks like as a whole </a:t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endParaRPr/>
          </a:p>
        </p:txBody>
      </p:sp>
      <p:sp>
        <p:nvSpPr>
          <p:cNvPr id="202" name="Google Shape;202;p27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/>
              <a:t>WHAT DATA REPRESENTS?</a:t>
            </a:r>
            <a:endParaRPr/>
          </a:p>
        </p:txBody>
      </p:sp>
      <p:sp>
        <p:nvSpPr>
          <p:cNvPr id="208" name="Google Shape;208;p28"/>
          <p:cNvSpPr txBox="1">
            <a:spLocks noGrp="1"/>
          </p:cNvSpPr>
          <p:nvPr>
            <p:ph type="body" idx="1"/>
          </p:nvPr>
        </p:nvSpPr>
        <p:spPr>
          <a:xfrm>
            <a:off x="653067" y="2259462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457200" lvl="0" indent="-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/>
              <a:t>A photo sequence</a:t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endParaRPr/>
          </a:p>
        </p:txBody>
      </p:sp>
      <p:pic>
        <p:nvPicPr>
          <p:cNvPr id="209" name="Google Shape;20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707" y="2286000"/>
            <a:ext cx="5924550" cy="35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8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tegral">
  <a:themeElements>
    <a:clrScheme name="Integral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1066</Words>
  <PresentationFormat>Custom</PresentationFormat>
  <Paragraphs>141</Paragraphs>
  <Slides>57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Twentieth Century</vt:lpstr>
      <vt:lpstr>Noto Sans Symbols</vt:lpstr>
      <vt:lpstr>Calibri</vt:lpstr>
      <vt:lpstr>Lato</vt:lpstr>
      <vt:lpstr>Integral</vt:lpstr>
      <vt:lpstr>Data Mining - INTRODUCTION</vt:lpstr>
      <vt:lpstr>DATA TYPES</vt:lpstr>
      <vt:lpstr>TYPES OF DATA</vt:lpstr>
      <vt:lpstr>TYPES OF DATA</vt:lpstr>
      <vt:lpstr>TYPES OF DATA</vt:lpstr>
      <vt:lpstr>WHAT DATA REPRESENTS?</vt:lpstr>
      <vt:lpstr>WHAT DATA REPRESENTS?</vt:lpstr>
      <vt:lpstr>WHAT DATA REPRESENTS?</vt:lpstr>
      <vt:lpstr>WHAT DATA REPRESENTS?</vt:lpstr>
      <vt:lpstr>WHAT DATA REPRESENTS?</vt:lpstr>
      <vt:lpstr>WHAT DATA REPRESENTS?</vt:lpstr>
      <vt:lpstr>WHAT DATA REPRESENTS?</vt:lpstr>
      <vt:lpstr>WHAT DATA REPRESENTS?</vt:lpstr>
      <vt:lpstr>WHAT DATA REPRESENTS?</vt:lpstr>
      <vt:lpstr>WHAT DATA REPRESENTS?</vt:lpstr>
      <vt:lpstr>VARIABILITY</vt:lpstr>
      <vt:lpstr>VARIABILITY</vt:lpstr>
      <vt:lpstr>VARIABILITY</vt:lpstr>
      <vt:lpstr>VARIABILITY</vt:lpstr>
      <vt:lpstr>VARIABILITY</vt:lpstr>
      <vt:lpstr>VARIABILITY</vt:lpstr>
      <vt:lpstr>VARIABILITY</vt:lpstr>
      <vt:lpstr>VARIABILITY</vt:lpstr>
      <vt:lpstr>VARIABILITY</vt:lpstr>
      <vt:lpstr>VARIABILITY</vt:lpstr>
      <vt:lpstr>UNCERTAINTY</vt:lpstr>
      <vt:lpstr>UNCERTAINTY</vt:lpstr>
      <vt:lpstr>UNCERTAINTY</vt:lpstr>
      <vt:lpstr>UNCERTAINTY</vt:lpstr>
      <vt:lpstr>CONTEXT</vt:lpstr>
      <vt:lpstr>CONTEXT</vt:lpstr>
      <vt:lpstr>CONTEXT</vt:lpstr>
      <vt:lpstr>CONTEXT</vt:lpstr>
      <vt:lpstr>CONTEXT</vt:lpstr>
      <vt:lpstr>CONTEXT</vt:lpstr>
      <vt:lpstr>CONTEXT</vt:lpstr>
      <vt:lpstr>CONTEXT</vt:lpstr>
      <vt:lpstr>Descriptive statistics</vt:lpstr>
      <vt:lpstr>Measure of Central Tendency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Measure of Dispersion</vt:lpstr>
      <vt:lpstr>Slide 48</vt:lpstr>
      <vt:lpstr>Slide 49</vt:lpstr>
      <vt:lpstr>Slide 50</vt:lpstr>
      <vt:lpstr>Slide 51</vt:lpstr>
      <vt:lpstr>Slide 52</vt:lpstr>
      <vt:lpstr>Slide 53</vt:lpstr>
      <vt:lpstr>Impact on median &amp; mean: removing an outlier </vt:lpstr>
      <vt:lpstr>Slide 55</vt:lpstr>
      <vt:lpstr>Interquartile range</vt:lpstr>
      <vt:lpstr>SUMMARY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- INTRODUCTION</dc:title>
  <dc:creator>C6292</dc:creator>
  <cp:lastModifiedBy>Karthick</cp:lastModifiedBy>
  <cp:revision>3</cp:revision>
  <dcterms:modified xsi:type="dcterms:W3CDTF">2023-12-21T04:56:58Z</dcterms:modified>
</cp:coreProperties>
</file>